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8288000" cy="10287000"/>
  <p:notesSz cx="6858000" cy="9144000"/>
  <p:embeddedFontLst>
    <p:embeddedFont>
      <p:font typeface="Arim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</p:embeddedFont>
    <p:embeddedFont>
      <p:font typeface="Montserrat Bold" panose="020B0604020202020204" charset="0"/>
      <p:regular r:id="rId29"/>
    </p:embeddedFont>
    <p:embeddedFont>
      <p:font typeface="Montserrat Classic" panose="020B0604020202020204" charset="0"/>
      <p:regular r:id="rId30"/>
    </p:embeddedFont>
    <p:embeddedFont>
      <p:font typeface="Montserrat Classic Bold" panose="020B0604020202020204" charset="0"/>
      <p:regular r:id="rId31"/>
    </p:embeddedFont>
    <p:embeddedFont>
      <p:font typeface="Raleway" panose="020B0604020202020204" charset="0"/>
      <p:regular r:id="rId32"/>
    </p:embeddedFont>
    <p:embeddedFont>
      <p:font typeface="Raleway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63440" y="-547700"/>
            <a:ext cx="19182287" cy="6518563"/>
          </a:xfrm>
          <a:prstGeom prst="rect">
            <a:avLst/>
          </a:prstGeom>
          <a:solidFill>
            <a:srgbClr val="2A2976"/>
          </a:solidFill>
        </p:spPr>
      </p:sp>
      <p:sp>
        <p:nvSpPr>
          <p:cNvPr id="3" name="TextBox 3"/>
          <p:cNvSpPr txBox="1"/>
          <p:nvPr/>
        </p:nvSpPr>
        <p:spPr>
          <a:xfrm>
            <a:off x="10720697" y="971550"/>
            <a:ext cx="6538603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 spc="352">
                <a:solidFill>
                  <a:srgbClr val="FFFFFF"/>
                </a:solidFill>
                <a:latin typeface="Montserrat Classic Bold"/>
              </a:rPr>
              <a:t>AUGUST 26, 2020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590040"/>
            <a:ext cx="11591114" cy="7668260"/>
            <a:chOff x="0" y="0"/>
            <a:chExt cx="15454819" cy="10224347"/>
          </a:xfrm>
        </p:grpSpPr>
        <p:sp>
          <p:nvSpPr>
            <p:cNvPr id="5" name="TextBox 5"/>
            <p:cNvSpPr txBox="1"/>
            <p:nvPr/>
          </p:nvSpPr>
          <p:spPr>
            <a:xfrm>
              <a:off x="0" y="85725"/>
              <a:ext cx="15454819" cy="810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19"/>
                </a:lnSpc>
              </a:pPr>
              <a:r>
                <a:rPr lang="en-US" sz="14000">
                  <a:solidFill>
                    <a:srgbClr val="EC008C"/>
                  </a:solidFill>
                  <a:latin typeface="Montserrat Classic Italics"/>
                </a:rPr>
                <a:t>YOUR QUESTIONS ANSWERED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423400"/>
              <a:ext cx="12832939" cy="800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spc="179">
                  <a:solidFill>
                    <a:srgbClr val="59595D"/>
                  </a:solidFill>
                  <a:latin typeface="Montserrat Classic"/>
                </a:rPr>
                <a:t>Learn about PPP Loan Forgiveness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2910" b="12910"/>
          <a:stretch>
            <a:fillRect/>
          </a:stretch>
        </p:blipFill>
        <p:spPr>
          <a:xfrm>
            <a:off x="1028700" y="1028700"/>
            <a:ext cx="15264384" cy="8492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839200" y="1596424"/>
            <a:ext cx="8420100" cy="11117580"/>
            <a:chOff x="0" y="0"/>
            <a:chExt cx="11226800" cy="148234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226800" cy="14823440"/>
            </a:xfrm>
            <a:prstGeom prst="rect">
              <a:avLst/>
            </a:prstGeom>
            <a:solidFill>
              <a:srgbClr val="2A297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66044" y="1709329"/>
              <a:ext cx="9294713" cy="737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252">
                  <a:solidFill>
                    <a:srgbClr val="FFFFFF"/>
                  </a:solidFill>
                  <a:latin typeface="Montserrat Classic Bold"/>
                </a:rPr>
                <a:t>PPP LOANS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66044" y="6198063"/>
              <a:ext cx="9294713" cy="4469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FFFFFF"/>
                  </a:solidFill>
                  <a:latin typeface="Montserrat"/>
                </a:rPr>
                <a:t>As of August 8, 2020, the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FFFFFF"/>
                  </a:solidFill>
                  <a:latin typeface="Montserrat"/>
                </a:rPr>
                <a:t>U.S. Small Business Administration distributed 5,212,128 loans through 5,460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FFFFFF"/>
                  </a:solidFill>
                  <a:latin typeface="Montserrat"/>
                </a:rPr>
                <a:t>lenders for a total of $525,012,201,124.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66044" y="3246631"/>
              <a:ext cx="9294713" cy="2060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40"/>
                </a:lnSpc>
              </a:pPr>
              <a:r>
                <a:rPr lang="en-US" sz="12000" spc="240">
                  <a:solidFill>
                    <a:srgbClr val="FFFFFE"/>
                  </a:solidFill>
                  <a:latin typeface="Montserrat Classic Bold"/>
                </a:rPr>
                <a:t>5,212,128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743200"/>
            <a:ext cx="7124700" cy="6057900"/>
          </a:xfrm>
          <a:prstGeom prst="rect">
            <a:avLst/>
          </a:prstGeom>
          <a:solidFill>
            <a:srgbClr val="59595D">
              <a:alpha val="4196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409700" y="1885593"/>
            <a:ext cx="7107472" cy="6515100"/>
          </a:xfrm>
          <a:prstGeom prst="rect">
            <a:avLst/>
          </a:prstGeom>
          <a:solidFill>
            <a:srgbClr val="2A2976"/>
          </a:solidFill>
        </p:spPr>
      </p:sp>
      <p:grpSp>
        <p:nvGrpSpPr>
          <p:cNvPr id="4" name="Group 4"/>
          <p:cNvGrpSpPr/>
          <p:nvPr/>
        </p:nvGrpSpPr>
        <p:grpSpPr>
          <a:xfrm>
            <a:off x="9871822" y="2548295"/>
            <a:ext cx="7387478" cy="5190411"/>
            <a:chOff x="0" y="0"/>
            <a:chExt cx="9849971" cy="6920548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9849971" cy="1536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20"/>
                </a:lnSpc>
              </a:pPr>
              <a:r>
                <a:rPr lang="en-US" sz="7600" spc="76">
                  <a:solidFill>
                    <a:srgbClr val="EC008C"/>
                  </a:solidFill>
                  <a:latin typeface="Montserrat Bold"/>
                </a:rPr>
                <a:t>Rural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386012"/>
              <a:ext cx="9055612" cy="139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>
                  <a:solidFill>
                    <a:srgbClr val="2A2976"/>
                  </a:solidFill>
                  <a:latin typeface="Raleway Bold"/>
                </a:rPr>
                <a:t>HOW DID BUSINESSES IN RURAL AREAS FARE?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424362"/>
              <a:ext cx="9055612" cy="249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1200" spc="12">
                  <a:solidFill>
                    <a:srgbClr val="050707"/>
                  </a:solidFill>
                  <a:latin typeface="Arimo"/>
                </a:rPr>
                <a:t>Rural areas received 15.3% of total PPP loan dollar volume and 20.1% of total PPP loans.</a:t>
              </a:r>
            </a:p>
            <a:p>
              <a:pPr>
                <a:lnSpc>
                  <a:spcPts val="2700"/>
                </a:lnSpc>
              </a:pPr>
              <a:r>
                <a:rPr lang="en-US" sz="1800" spc="18">
                  <a:solidFill>
                    <a:srgbClr val="050707"/>
                  </a:solidFill>
                  <a:latin typeface="Raleway"/>
                </a:rPr>
                <a:t>*Through June 30, 2020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  <p:pic>
        <p:nvPicPr>
          <p:cNvPr id="10" name="Graphic 9" descr="Agriculture">
            <a:extLst>
              <a:ext uri="{FF2B5EF4-FFF2-40B4-BE49-F238E27FC236}">
                <a16:creationId xmlns:a16="http://schemas.microsoft.com/office/drawing/2014/main" id="{6AB872B3-3B98-4B2D-BD05-622526FFA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400" y="2738230"/>
            <a:ext cx="4800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09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2225952"/>
            <a:ext cx="20840700" cy="5835095"/>
            <a:chOff x="0" y="0"/>
            <a:chExt cx="27787600" cy="778012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7787600" cy="7780127"/>
            </a:xfrm>
            <a:prstGeom prst="rect">
              <a:avLst/>
            </a:prstGeom>
            <a:solidFill>
              <a:srgbClr val="59595D">
                <a:alpha val="9764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579036" y="2118023"/>
              <a:ext cx="18629528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6400" spc="64">
                  <a:solidFill>
                    <a:srgbClr val="FFFFFF"/>
                  </a:solidFill>
                  <a:latin typeface="Montserrat Classic Bold"/>
                </a:rPr>
                <a:t>Application &amp; Documentation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469240" y="4214728"/>
              <a:ext cx="14849121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FFFFFF"/>
                  </a:solidFill>
                  <a:latin typeface="Montserrat"/>
                </a:rPr>
                <a:t>Where to find the PPP loan forgiveness application &amp; What documentation is required?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4400" y="1028700"/>
            <a:ext cx="13819199" cy="3841063"/>
            <a:chOff x="0" y="0"/>
            <a:chExt cx="37711362" cy="10481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11360" cy="10481918"/>
            </a:xfrm>
            <a:custGeom>
              <a:avLst/>
              <a:gdLst/>
              <a:ahLst/>
              <a:cxnLst/>
              <a:rect l="l" t="t" r="r" b="b"/>
              <a:pathLst>
                <a:path w="37711360" h="10481918">
                  <a:moveTo>
                    <a:pt x="0" y="0"/>
                  </a:moveTo>
                  <a:lnTo>
                    <a:pt x="0" y="10481918"/>
                  </a:lnTo>
                  <a:lnTo>
                    <a:pt x="37711360" y="10481918"/>
                  </a:lnTo>
                  <a:lnTo>
                    <a:pt x="37711360" y="0"/>
                  </a:lnTo>
                  <a:lnTo>
                    <a:pt x="0" y="0"/>
                  </a:lnTo>
                  <a:close/>
                  <a:moveTo>
                    <a:pt x="37650403" y="10420958"/>
                  </a:moveTo>
                  <a:lnTo>
                    <a:pt x="59690" y="10420958"/>
                  </a:lnTo>
                  <a:lnTo>
                    <a:pt x="59690" y="59690"/>
                  </a:lnTo>
                  <a:lnTo>
                    <a:pt x="37650403" y="59690"/>
                  </a:lnTo>
                  <a:lnTo>
                    <a:pt x="37650403" y="10420958"/>
                  </a:lnTo>
                  <a:close/>
                </a:path>
              </a:pathLst>
            </a:custGeom>
            <a:solidFill>
              <a:srgbClr val="EC008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34400" y="5417237"/>
            <a:ext cx="13819199" cy="3841063"/>
            <a:chOff x="0" y="0"/>
            <a:chExt cx="37711362" cy="104819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11360" cy="10481918"/>
            </a:xfrm>
            <a:custGeom>
              <a:avLst/>
              <a:gdLst/>
              <a:ahLst/>
              <a:cxnLst/>
              <a:rect l="l" t="t" r="r" b="b"/>
              <a:pathLst>
                <a:path w="37711360" h="10481918">
                  <a:moveTo>
                    <a:pt x="0" y="0"/>
                  </a:moveTo>
                  <a:lnTo>
                    <a:pt x="0" y="10481918"/>
                  </a:lnTo>
                  <a:lnTo>
                    <a:pt x="37711360" y="10481918"/>
                  </a:lnTo>
                  <a:lnTo>
                    <a:pt x="37711360" y="0"/>
                  </a:lnTo>
                  <a:lnTo>
                    <a:pt x="0" y="0"/>
                  </a:lnTo>
                  <a:close/>
                  <a:moveTo>
                    <a:pt x="37650403" y="10420958"/>
                  </a:moveTo>
                  <a:lnTo>
                    <a:pt x="59690" y="10420958"/>
                  </a:lnTo>
                  <a:lnTo>
                    <a:pt x="59690" y="59690"/>
                  </a:lnTo>
                  <a:lnTo>
                    <a:pt x="37650403" y="59690"/>
                  </a:lnTo>
                  <a:lnTo>
                    <a:pt x="37650403" y="10420958"/>
                  </a:lnTo>
                  <a:close/>
                </a:path>
              </a:pathLst>
            </a:custGeom>
            <a:solidFill>
              <a:srgbClr val="EC008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81246" y="6735312"/>
            <a:ext cx="10525509" cy="1229293"/>
            <a:chOff x="0" y="0"/>
            <a:chExt cx="14034012" cy="1639058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4034012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400" spc="238">
                  <a:solidFill>
                    <a:srgbClr val="2A2976"/>
                  </a:solidFill>
                  <a:latin typeface="Montserrat Classic Bold"/>
                </a:rPr>
                <a:t>ADVICE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74090"/>
              <a:ext cx="14034012" cy="664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2800" spc="28" dirty="0">
                  <a:solidFill>
                    <a:srgbClr val="050707"/>
                  </a:solidFill>
                  <a:latin typeface="Amiro"/>
                </a:rPr>
                <a:t>Borrowers </a:t>
              </a:r>
              <a:r>
                <a:rPr lang="en-US" sz="2800" spc="12" dirty="0">
                  <a:solidFill>
                    <a:srgbClr val="050707"/>
                  </a:solidFill>
                  <a:latin typeface="Amiro"/>
                </a:rPr>
                <a:t>Should Proceed With “Running the Numbers”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67150" y="1818138"/>
            <a:ext cx="10525509" cy="2262188"/>
            <a:chOff x="0" y="0"/>
            <a:chExt cx="14034012" cy="301625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4034012" cy="137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400" spc="238">
                  <a:solidFill>
                    <a:srgbClr val="2A2976"/>
                  </a:solidFill>
                  <a:latin typeface="Montserrat Classic Bold"/>
                </a:rPr>
                <a:t>WHERE TO FIND UP-TO-DATE PPP INFORMATION?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669415"/>
              <a:ext cx="14034012" cy="1346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800" u="sng" spc="28">
                  <a:solidFill>
                    <a:srgbClr val="050707"/>
                  </a:solidFill>
                  <a:latin typeface="Montserrat"/>
                </a:rPr>
                <a:t>www.sba.gov/ppp </a:t>
              </a:r>
            </a:p>
            <a:p>
              <a:pPr algn="ctr">
                <a:lnSpc>
                  <a:spcPts val="4200"/>
                </a:lnSpc>
              </a:pPr>
              <a:r>
                <a:rPr lang="en-US" sz="2799" u="sng" spc="27">
                  <a:solidFill>
                    <a:srgbClr val="050707"/>
                  </a:solidFill>
                  <a:latin typeface="Montserrat"/>
                </a:rPr>
                <a:t>www.treasury.gov/cares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0439" y="4364684"/>
            <a:ext cx="1348712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>
                <a:solidFill>
                  <a:srgbClr val="59595D"/>
                </a:solidFill>
                <a:latin typeface="Montserrat Classic"/>
              </a:rPr>
              <a:t>Please note: The presentation is intended as general information only and does not carry the force of legal opinion. This information is subject to change.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4400" y="1028700"/>
            <a:ext cx="13819199" cy="8229600"/>
            <a:chOff x="0" y="0"/>
            <a:chExt cx="37711362" cy="224578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11360" cy="22457845"/>
            </a:xfrm>
            <a:custGeom>
              <a:avLst/>
              <a:gdLst/>
              <a:ahLst/>
              <a:cxnLst/>
              <a:rect l="l" t="t" r="r" b="b"/>
              <a:pathLst>
                <a:path w="37711360" h="22457845">
                  <a:moveTo>
                    <a:pt x="0" y="0"/>
                  </a:moveTo>
                  <a:lnTo>
                    <a:pt x="0" y="22457845"/>
                  </a:lnTo>
                  <a:lnTo>
                    <a:pt x="37711360" y="22457845"/>
                  </a:lnTo>
                  <a:lnTo>
                    <a:pt x="37711360" y="0"/>
                  </a:lnTo>
                  <a:lnTo>
                    <a:pt x="0" y="0"/>
                  </a:lnTo>
                  <a:close/>
                  <a:moveTo>
                    <a:pt x="37650403" y="22396884"/>
                  </a:moveTo>
                  <a:lnTo>
                    <a:pt x="59690" y="22396884"/>
                  </a:lnTo>
                  <a:lnTo>
                    <a:pt x="59690" y="59690"/>
                  </a:lnTo>
                  <a:lnTo>
                    <a:pt x="37650403" y="59690"/>
                  </a:lnTo>
                  <a:lnTo>
                    <a:pt x="37650403" y="22396884"/>
                  </a:lnTo>
                  <a:close/>
                </a:path>
              </a:pathLst>
            </a:custGeom>
            <a:solidFill>
              <a:srgbClr val="EC008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67150" y="5485194"/>
            <a:ext cx="10525509" cy="292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0" lvl="1" indent="-151130">
              <a:lnSpc>
                <a:spcPts val="2100"/>
              </a:lnSpc>
              <a:buFont typeface="Arial"/>
              <a:buChar char="•"/>
            </a:pPr>
            <a:r>
              <a:rPr lang="en-US" sz="1400" spc="14">
                <a:solidFill>
                  <a:srgbClr val="050707"/>
                </a:solidFill>
                <a:latin typeface="Montserrat"/>
              </a:rPr>
              <a:t>Has the borrower used all the loan proceeds for which   they will request forgiveness? </a:t>
            </a:r>
          </a:p>
          <a:p>
            <a:pPr>
              <a:lnSpc>
                <a:spcPts val="2100"/>
              </a:lnSpc>
            </a:pPr>
            <a:endParaRPr lang="en-US" sz="1400" spc="14">
              <a:solidFill>
                <a:srgbClr val="050707"/>
              </a:solidFill>
              <a:latin typeface="Montserrat"/>
            </a:endParaRPr>
          </a:p>
          <a:p>
            <a:pPr marL="302261" lvl="1" indent="-151130">
              <a:lnSpc>
                <a:spcPts val="2100"/>
              </a:lnSpc>
              <a:buFont typeface="Arial"/>
              <a:buChar char="•"/>
            </a:pPr>
            <a:r>
              <a:rPr lang="en-US" sz="1400" spc="14">
                <a:solidFill>
                  <a:srgbClr val="050707"/>
                </a:solidFill>
                <a:latin typeface="Montserrat"/>
              </a:rPr>
              <a:t>Has the borrower calculated their forgiveness amount?</a:t>
            </a:r>
          </a:p>
          <a:p>
            <a:pPr marL="604521" lvl="2" indent="-201507">
              <a:lnSpc>
                <a:spcPts val="2100"/>
              </a:lnSpc>
              <a:buFont typeface="Arial"/>
              <a:buChar char="⚬"/>
            </a:pPr>
            <a:r>
              <a:rPr lang="en-US" sz="1400" spc="14">
                <a:solidFill>
                  <a:srgbClr val="050707"/>
                </a:solidFill>
                <a:latin typeface="Montserrat"/>
              </a:rPr>
              <a:t>Eligible expenses</a:t>
            </a:r>
          </a:p>
          <a:p>
            <a:pPr marL="604521" lvl="2" indent="-201507">
              <a:lnSpc>
                <a:spcPts val="2100"/>
              </a:lnSpc>
              <a:buFont typeface="Arial"/>
              <a:buChar char="⚬"/>
            </a:pPr>
            <a:r>
              <a:rPr lang="en-US" sz="1400" spc="14">
                <a:solidFill>
                  <a:srgbClr val="050707"/>
                </a:solidFill>
                <a:latin typeface="Montserrat"/>
              </a:rPr>
              <a:t>Safe Harbor considerations</a:t>
            </a:r>
          </a:p>
          <a:p>
            <a:pPr marL="604521" lvl="2" indent="-201507">
              <a:lnSpc>
                <a:spcPts val="2100"/>
              </a:lnSpc>
              <a:buFont typeface="Arial"/>
              <a:buChar char="⚬"/>
            </a:pPr>
            <a:r>
              <a:rPr lang="en-US" sz="1400" spc="14">
                <a:solidFill>
                  <a:srgbClr val="050707"/>
                </a:solidFill>
                <a:latin typeface="Montserrat"/>
              </a:rPr>
              <a:t>FTE &amp; Salary/Wage reductions</a:t>
            </a:r>
          </a:p>
          <a:p>
            <a:pPr>
              <a:lnSpc>
                <a:spcPts val="2100"/>
              </a:lnSpc>
            </a:pPr>
            <a:endParaRPr lang="en-US" sz="1400" spc="14">
              <a:solidFill>
                <a:srgbClr val="050707"/>
              </a:solidFill>
              <a:latin typeface="Montserrat"/>
            </a:endParaRPr>
          </a:p>
          <a:p>
            <a:pPr marL="302261" lvl="1" indent="-151130">
              <a:lnSpc>
                <a:spcPts val="2100"/>
              </a:lnSpc>
              <a:buFont typeface="Arial"/>
              <a:buChar char="•"/>
            </a:pPr>
            <a:r>
              <a:rPr lang="en-US" sz="1400" spc="14">
                <a:solidFill>
                  <a:srgbClr val="050707"/>
                </a:solidFill>
                <a:latin typeface="Montserrat"/>
              </a:rPr>
              <a:t>Is existing PPP program guidance sufficient for the   borrower to feel comfortable to proceed?</a:t>
            </a:r>
          </a:p>
          <a:p>
            <a:pPr>
              <a:lnSpc>
                <a:spcPts val="2100"/>
              </a:lnSpc>
            </a:pPr>
            <a:endParaRPr lang="en-US" sz="1400" spc="14">
              <a:solidFill>
                <a:srgbClr val="050707"/>
              </a:solidFill>
              <a:latin typeface="Montserrat"/>
            </a:endParaRPr>
          </a:p>
          <a:p>
            <a:pPr marL="302261" lvl="1" indent="-151130">
              <a:lnSpc>
                <a:spcPts val="2100"/>
              </a:lnSpc>
              <a:buFont typeface="Arial"/>
              <a:buChar char="•"/>
            </a:pPr>
            <a:r>
              <a:rPr lang="en-US" sz="1400" spc="14">
                <a:solidFill>
                  <a:srgbClr val="050707"/>
                </a:solidFill>
                <a:latin typeface="Montserrat"/>
              </a:rPr>
              <a:t>Is lender ready to accept forgiveness applications?</a:t>
            </a:r>
          </a:p>
          <a:p>
            <a:pPr marL="604520" lvl="2" indent="-201507">
              <a:lnSpc>
                <a:spcPts val="2100"/>
              </a:lnSpc>
              <a:buFont typeface="Arial"/>
              <a:buChar char="⚬"/>
            </a:pPr>
            <a:r>
              <a:rPr lang="en-US" sz="1400" spc="14">
                <a:solidFill>
                  <a:srgbClr val="050707"/>
                </a:solidFill>
                <a:latin typeface="Montserrat Bold"/>
              </a:rPr>
              <a:t>Focus:  Maximum Forgiveness At the Right Time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867150" y="1488859"/>
            <a:ext cx="10525509" cy="3649028"/>
            <a:chOff x="0" y="0"/>
            <a:chExt cx="14034012" cy="4865370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4034012" cy="137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400" spc="238">
                  <a:solidFill>
                    <a:srgbClr val="2A2976"/>
                  </a:solidFill>
                  <a:latin typeface="Montserrat Classic Bold"/>
                </a:rPr>
                <a:t>WHEN TO APPLY FOR FORGIVENESS?</a:t>
              </a:r>
            </a:p>
            <a:p>
              <a:pPr algn="ctr">
                <a:lnSpc>
                  <a:spcPts val="4079"/>
                </a:lnSpc>
              </a:pPr>
              <a:endParaRPr lang="en-US" sz="3400" spc="238">
                <a:solidFill>
                  <a:srgbClr val="2A2976"/>
                </a:solidFill>
                <a:latin typeface="Montserrat Classic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88465"/>
              <a:ext cx="14034012" cy="3176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400" spc="14">
                  <a:solidFill>
                    <a:srgbClr val="050707"/>
                  </a:solidFill>
                  <a:latin typeface="Montserrat Bold"/>
                </a:rPr>
                <a:t>Additional legislation/guidance that may impact PPP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Potential for &lt; $150,000 loans to have simplified process of forgiveness- timing uncertain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Perhaps more PPP $ available, including a second loan for those businesses most severely impacted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Additional PPP guidance from SBA &amp; Treasury likely</a:t>
              </a:r>
            </a:p>
            <a:p>
              <a:pPr>
                <a:lnSpc>
                  <a:spcPts val="2100"/>
                </a:lnSpc>
              </a:pPr>
              <a:endParaRPr lang="en-US" sz="1400" spc="14">
                <a:solidFill>
                  <a:srgbClr val="050707"/>
                </a:solidFill>
                <a:latin typeface="Montserrat"/>
              </a:endParaRPr>
            </a:p>
            <a:p>
              <a:pPr>
                <a:lnSpc>
                  <a:spcPts val="2100"/>
                </a:lnSpc>
              </a:pPr>
              <a:r>
                <a:rPr lang="en-US" sz="1400" spc="14">
                  <a:solidFill>
                    <a:srgbClr val="050707"/>
                  </a:solidFill>
                  <a:latin typeface="Montserrat Bold"/>
                </a:rPr>
                <a:t>Status of the Borrower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What financial shape is the business in?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Are business conditions for the business improving, worsening or staying the same?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Has the borrower maintained the salaries/wages/FTEs?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4400" y="1028700"/>
            <a:ext cx="13819199" cy="3841063"/>
            <a:chOff x="0" y="0"/>
            <a:chExt cx="37711362" cy="10481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11360" cy="10481918"/>
            </a:xfrm>
            <a:custGeom>
              <a:avLst/>
              <a:gdLst/>
              <a:ahLst/>
              <a:cxnLst/>
              <a:rect l="l" t="t" r="r" b="b"/>
              <a:pathLst>
                <a:path w="37711360" h="10481918">
                  <a:moveTo>
                    <a:pt x="0" y="0"/>
                  </a:moveTo>
                  <a:lnTo>
                    <a:pt x="0" y="10481918"/>
                  </a:lnTo>
                  <a:lnTo>
                    <a:pt x="37711360" y="10481918"/>
                  </a:lnTo>
                  <a:lnTo>
                    <a:pt x="37711360" y="0"/>
                  </a:lnTo>
                  <a:lnTo>
                    <a:pt x="0" y="0"/>
                  </a:lnTo>
                  <a:close/>
                  <a:moveTo>
                    <a:pt x="37650403" y="10420958"/>
                  </a:moveTo>
                  <a:lnTo>
                    <a:pt x="59690" y="10420958"/>
                  </a:lnTo>
                  <a:lnTo>
                    <a:pt x="59690" y="59690"/>
                  </a:lnTo>
                  <a:lnTo>
                    <a:pt x="37650403" y="59690"/>
                  </a:lnTo>
                  <a:lnTo>
                    <a:pt x="37650403" y="10420958"/>
                  </a:lnTo>
                  <a:close/>
                </a:path>
              </a:pathLst>
            </a:custGeom>
            <a:solidFill>
              <a:srgbClr val="EC008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34400" y="5417237"/>
            <a:ext cx="13819199" cy="3841063"/>
            <a:chOff x="0" y="0"/>
            <a:chExt cx="37711362" cy="104819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11360" cy="10481918"/>
            </a:xfrm>
            <a:custGeom>
              <a:avLst/>
              <a:gdLst/>
              <a:ahLst/>
              <a:cxnLst/>
              <a:rect l="l" t="t" r="r" b="b"/>
              <a:pathLst>
                <a:path w="37711360" h="10481918">
                  <a:moveTo>
                    <a:pt x="0" y="0"/>
                  </a:moveTo>
                  <a:lnTo>
                    <a:pt x="0" y="10481918"/>
                  </a:lnTo>
                  <a:lnTo>
                    <a:pt x="37711360" y="10481918"/>
                  </a:lnTo>
                  <a:lnTo>
                    <a:pt x="37711360" y="0"/>
                  </a:lnTo>
                  <a:lnTo>
                    <a:pt x="0" y="0"/>
                  </a:lnTo>
                  <a:close/>
                  <a:moveTo>
                    <a:pt x="37650403" y="10420958"/>
                  </a:moveTo>
                  <a:lnTo>
                    <a:pt x="59690" y="10420958"/>
                  </a:lnTo>
                  <a:lnTo>
                    <a:pt x="59690" y="59690"/>
                  </a:lnTo>
                  <a:lnTo>
                    <a:pt x="37650403" y="59690"/>
                  </a:lnTo>
                  <a:lnTo>
                    <a:pt x="37650403" y="10420958"/>
                  </a:lnTo>
                  <a:close/>
                </a:path>
              </a:pathLst>
            </a:custGeom>
            <a:solidFill>
              <a:srgbClr val="EC008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81246" y="6587675"/>
            <a:ext cx="10525509" cy="1553832"/>
            <a:chOff x="0" y="0"/>
            <a:chExt cx="14034012" cy="2071775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4034012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400" spc="238">
                  <a:solidFill>
                    <a:srgbClr val="2A2976"/>
                  </a:solidFill>
                  <a:latin typeface="Montserrat Classic Bold"/>
                </a:rPr>
                <a:t>ADVICE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83614"/>
              <a:ext cx="14034012" cy="1088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400" spc="28" dirty="0">
                  <a:solidFill>
                    <a:srgbClr val="050707"/>
                  </a:solidFill>
                  <a:latin typeface="Montserrat"/>
                </a:rPr>
                <a:t>Look for the </a:t>
              </a:r>
              <a:r>
                <a:rPr lang="en-US" sz="2400" spc="12" dirty="0">
                  <a:solidFill>
                    <a:srgbClr val="050707"/>
                  </a:solidFill>
                  <a:latin typeface="Arimo"/>
                </a:rPr>
                <a:t>“Low Hanging Fruit”</a:t>
              </a:r>
            </a:p>
            <a:p>
              <a:pPr algn="ctr">
                <a:lnSpc>
                  <a:spcPts val="2400"/>
                </a:lnSpc>
              </a:pPr>
              <a:r>
                <a:rPr lang="en-US" sz="1600" spc="16" dirty="0">
                  <a:solidFill>
                    <a:srgbClr val="050707"/>
                  </a:solidFill>
                  <a:latin typeface="Arimo"/>
                </a:rPr>
                <a:t>Eligible expenses easiest to document and that clearly meet the guidance/policy currently available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81246" y="1258068"/>
            <a:ext cx="10525509" cy="3382328"/>
            <a:chOff x="0" y="0"/>
            <a:chExt cx="14034012" cy="450977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4034012" cy="137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400" spc="238">
                  <a:solidFill>
                    <a:srgbClr val="2A2976"/>
                  </a:solidFill>
                  <a:latin typeface="Montserrat Classic Bold"/>
                </a:rPr>
                <a:t>WHAT IS THE FORGIVENESS REDUCTION CRITERIA?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688465"/>
              <a:ext cx="14034012" cy="2821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FTE retainage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Salaries/Wages Reductions per employee</a:t>
              </a:r>
            </a:p>
            <a:p>
              <a:pPr marL="302261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Eligible payroll</a:t>
              </a:r>
            </a:p>
            <a:p>
              <a:pPr marL="604521" lvl="2" indent="-201507">
                <a:lnSpc>
                  <a:spcPts val="2100"/>
                </a:lnSpc>
                <a:buFont typeface="Arial"/>
                <a:buChar char="⚬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Be careful with owners’ compensation rules</a:t>
              </a:r>
            </a:p>
            <a:p>
              <a:pPr marL="604521" lvl="2" indent="-201507">
                <a:lnSpc>
                  <a:spcPts val="2100"/>
                </a:lnSpc>
                <a:buFont typeface="Arial"/>
                <a:buChar char="⚬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$100K salary limit for all employees (prorated for Covered Period)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60% payroll expense threshold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Eligible Non-Payroll Expenses</a:t>
              </a:r>
            </a:p>
            <a:p>
              <a:pPr marL="302260" lvl="1" indent="-151130">
                <a:lnSpc>
                  <a:spcPts val="2100"/>
                </a:lnSpc>
                <a:buFont typeface="Arial"/>
                <a:buChar char="•"/>
              </a:pPr>
              <a:r>
                <a:rPr lang="en-US" sz="1400" spc="14">
                  <a:solidFill>
                    <a:srgbClr val="050707"/>
                  </a:solidFill>
                  <a:latin typeface="Montserrat"/>
                </a:rPr>
                <a:t>EIDL Advance (this is done by SBA, but Borrower/Lender need to be aware of the amount)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2A2976"/>
          </a:solidFill>
        </p:spPr>
      </p:sp>
      <p:grpSp>
        <p:nvGrpSpPr>
          <p:cNvPr id="3" name="Group 3"/>
          <p:cNvGrpSpPr/>
          <p:nvPr/>
        </p:nvGrpSpPr>
        <p:grpSpPr>
          <a:xfrm>
            <a:off x="7246013" y="4053491"/>
            <a:ext cx="7648610" cy="1812100"/>
            <a:chOff x="0" y="0"/>
            <a:chExt cx="10198147" cy="2416133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10198147" cy="1404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04"/>
                </a:lnSpc>
              </a:pPr>
              <a:r>
                <a:rPr lang="en-US" sz="6400" spc="64">
                  <a:solidFill>
                    <a:srgbClr val="EC008C"/>
                  </a:solidFill>
                  <a:latin typeface="Montserrat Classic Bold Italics"/>
                </a:rPr>
                <a:t>Audience Q&amp;A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83673"/>
              <a:ext cx="10198147" cy="632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2800" spc="28">
                  <a:solidFill>
                    <a:srgbClr val="FFFFFF"/>
                  </a:solidFill>
                  <a:latin typeface="Montserrat"/>
                </a:rPr>
                <a:t>Drop your questions in the chat!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55099" y="2902141"/>
            <a:ext cx="449091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19100" y="-289187"/>
            <a:ext cx="19202400" cy="5486400"/>
          </a:xfrm>
          <a:prstGeom prst="rect">
            <a:avLst/>
          </a:prstGeom>
          <a:solidFill>
            <a:srgbClr val="EC008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50" y="1283729"/>
            <a:ext cx="1378249" cy="10750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28995" y="6372326"/>
            <a:ext cx="11230010" cy="107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4"/>
              </a:lnSpc>
            </a:pPr>
            <a:r>
              <a:rPr lang="en-US" sz="6400" u="sng" spc="64">
                <a:solidFill>
                  <a:srgbClr val="2A2976"/>
                </a:solidFill>
                <a:latin typeface="Montserrat"/>
              </a:rPr>
              <a:t>www.sba.gov/ppp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76696" y="7906766"/>
            <a:ext cx="721080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92">
                <a:solidFill>
                  <a:srgbClr val="2A2976"/>
                </a:solidFill>
                <a:latin typeface="Montserrat"/>
              </a:rPr>
              <a:t>Jeffrey.Bass@SBA.gov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57396" y="2349238"/>
            <a:ext cx="1117320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spc="392">
                <a:solidFill>
                  <a:srgbClr val="2A2976"/>
                </a:solidFill>
                <a:latin typeface="Montserrat Classic Bold"/>
              </a:rPr>
              <a:t>CONTACT INFORMATION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2238" y="3157577"/>
            <a:ext cx="5458209" cy="3554651"/>
            <a:chOff x="0" y="0"/>
            <a:chExt cx="7277612" cy="4739534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7277612" cy="3091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20"/>
                </a:lnSpc>
              </a:pPr>
              <a:r>
                <a:rPr lang="en-US" sz="7600" spc="76">
                  <a:solidFill>
                    <a:srgbClr val="2A2976"/>
                  </a:solidFill>
                  <a:latin typeface="Montserrat Classic Bold Italics"/>
                </a:rPr>
                <a:t>Follow NWBC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53734"/>
              <a:ext cx="7277612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>
                  <a:solidFill>
                    <a:srgbClr val="59595D"/>
                  </a:solidFill>
                  <a:latin typeface="Montserrat Bold"/>
                </a:rPr>
                <a:t>#WebinarWednesday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9688147" y="1289447"/>
            <a:ext cx="2247900" cy="2057400"/>
          </a:xfrm>
          <a:prstGeom prst="rect">
            <a:avLst/>
          </a:prstGeom>
          <a:solidFill>
            <a:srgbClr val="EC008C"/>
          </a:solidFill>
        </p:spPr>
      </p:sp>
      <p:sp>
        <p:nvSpPr>
          <p:cNvPr id="6" name="AutoShape 6"/>
          <p:cNvSpPr/>
          <p:nvPr/>
        </p:nvSpPr>
        <p:spPr>
          <a:xfrm>
            <a:off x="9688147" y="4114800"/>
            <a:ext cx="2247900" cy="2057400"/>
          </a:xfrm>
          <a:prstGeom prst="rect">
            <a:avLst/>
          </a:prstGeom>
          <a:solidFill>
            <a:srgbClr val="EC008C"/>
          </a:solidFill>
        </p:spPr>
      </p:sp>
      <p:sp>
        <p:nvSpPr>
          <p:cNvPr id="7" name="AutoShape 7"/>
          <p:cNvSpPr/>
          <p:nvPr/>
        </p:nvSpPr>
        <p:spPr>
          <a:xfrm>
            <a:off x="9688147" y="7200900"/>
            <a:ext cx="2247900" cy="2057400"/>
          </a:xfrm>
          <a:prstGeom prst="rect">
            <a:avLst/>
          </a:prstGeom>
          <a:solidFill>
            <a:srgbClr val="EC008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64012" y="4295415"/>
            <a:ext cx="1696170" cy="16961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66200" y="7286356"/>
            <a:ext cx="891794" cy="18864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21257" y="1511063"/>
            <a:ext cx="1981679" cy="161416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653122" y="2023824"/>
            <a:ext cx="420090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u="sng" spc="28">
                <a:solidFill>
                  <a:srgbClr val="050707"/>
                </a:solidFill>
                <a:latin typeface="Montserrat Classic"/>
              </a:rPr>
              <a:t>@NWBC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53122" y="4587240"/>
            <a:ext cx="4200909" cy="10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u="sng" spc="28">
                <a:solidFill>
                  <a:srgbClr val="050707"/>
                </a:solidFill>
                <a:latin typeface="Montserrat Classic"/>
              </a:rPr>
              <a:t>National Women's Business Council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53122" y="7935277"/>
            <a:ext cx="420090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u="sng" spc="28">
                <a:solidFill>
                  <a:srgbClr val="050707"/>
                </a:solidFill>
                <a:latin typeface="Montserrat Classic"/>
              </a:rPr>
              <a:t>@NWBCgov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400800" cy="7200900"/>
          </a:xfrm>
          <a:prstGeom prst="rect">
            <a:avLst/>
          </a:prstGeom>
          <a:solidFill>
            <a:srgbClr val="2A2976"/>
          </a:solidFill>
        </p:spPr>
      </p:sp>
      <p:grpSp>
        <p:nvGrpSpPr>
          <p:cNvPr id="3" name="Group 3"/>
          <p:cNvGrpSpPr/>
          <p:nvPr/>
        </p:nvGrpSpPr>
        <p:grpSpPr>
          <a:xfrm>
            <a:off x="9871822" y="403781"/>
            <a:ext cx="7387478" cy="9479439"/>
            <a:chOff x="0" y="0"/>
            <a:chExt cx="9849971" cy="12639252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9849971" cy="3091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20"/>
                </a:lnSpc>
              </a:pPr>
              <a:r>
                <a:rPr lang="en-US" sz="7600">
                  <a:solidFill>
                    <a:srgbClr val="59595D"/>
                  </a:solidFill>
                  <a:latin typeface="Montserrat Classic Italics"/>
                </a:rPr>
                <a:t>Today's Presentation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66067"/>
              <a:ext cx="9055612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>
                  <a:solidFill>
                    <a:srgbClr val="EC008C"/>
                  </a:solidFill>
                  <a:latin typeface="Montserrat Classic Bold"/>
                </a:rPr>
                <a:t>PRESENTERS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891617"/>
              <a:ext cx="9055612" cy="7747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800" spc="28">
                  <a:solidFill>
                    <a:srgbClr val="050707"/>
                  </a:solidFill>
                  <a:latin typeface="Montserrat"/>
                </a:rPr>
                <a:t>Nina Roque, NWBC Executive Director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050707"/>
                  </a:solidFill>
                  <a:latin typeface="Montserrat"/>
                </a:rPr>
                <a:t>Bill Briggs, Deputy Associate Administrator, SBA Office of Capital Access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050707"/>
                  </a:solidFill>
                  <a:latin typeface="Montserrat"/>
                </a:rPr>
                <a:t>Rebecca Hamilton, NWBC Council Member &amp; co-CEO of Badger Co.</a:t>
              </a:r>
            </a:p>
            <a:p>
              <a:pPr marL="604519" lvl="1" indent="-302260">
                <a:lnSpc>
                  <a:spcPts val="4199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050707"/>
                  </a:solidFill>
                  <a:latin typeface="Montserrat"/>
                </a:rPr>
                <a:t>Jeff Bass, SBA Office of Rural Affairs</a:t>
              </a:r>
            </a:p>
            <a:p>
              <a:pPr>
                <a:lnSpc>
                  <a:spcPts val="4200"/>
                </a:lnSpc>
              </a:pPr>
              <a:endParaRPr lang="en-US" sz="2799" spc="27">
                <a:solidFill>
                  <a:srgbClr val="050707"/>
                </a:solidFill>
                <a:latin typeface="Montserrat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2132" b="2132"/>
          <a:stretch>
            <a:fillRect/>
          </a:stretch>
        </p:blipFill>
        <p:spPr>
          <a:xfrm>
            <a:off x="1613056" y="1802326"/>
            <a:ext cx="6799321" cy="77109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4813" t="5711" r="2490" b="1250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2413277"/>
            <a:ext cx="20840700" cy="5460445"/>
            <a:chOff x="0" y="0"/>
            <a:chExt cx="27787600" cy="728059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7787600" cy="7280594"/>
            </a:xfrm>
            <a:prstGeom prst="rect">
              <a:avLst/>
            </a:prstGeom>
            <a:solidFill>
              <a:srgbClr val="2A2976">
                <a:alpha val="9764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579036" y="2108498"/>
              <a:ext cx="18629528" cy="155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20"/>
                </a:lnSpc>
              </a:pPr>
              <a:r>
                <a:rPr lang="en-US" sz="7600" spc="76">
                  <a:solidFill>
                    <a:srgbClr val="FFFFFF"/>
                  </a:solidFill>
                  <a:latin typeface="Montserrat Classic Bold Italics"/>
                </a:rPr>
                <a:t>About NWBC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469240" y="4460261"/>
              <a:ext cx="14849121" cy="702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192">
                  <a:solidFill>
                    <a:srgbClr val="FFFFFF"/>
                  </a:solidFill>
                  <a:latin typeface="Montserrat Classic"/>
                </a:rPr>
                <a:t>NWBC Executive Director, Nina Roque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ference room table">
            <a:extLst>
              <a:ext uri="{FF2B5EF4-FFF2-40B4-BE49-F238E27FC236}">
                <a16:creationId xmlns:a16="http://schemas.microsoft.com/office/drawing/2014/main" id="{3546F13F-4A84-43F0-9508-8B74014E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8821400" cy="1232379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705100" y="6126480"/>
            <a:ext cx="11201400" cy="3131820"/>
            <a:chOff x="0" y="0"/>
            <a:chExt cx="14935200" cy="417576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35200" cy="4175760"/>
            </a:xfrm>
            <a:prstGeom prst="rect">
              <a:avLst/>
            </a:prstGeom>
            <a:solidFill>
              <a:srgbClr val="2A297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978400" y="1150620"/>
              <a:ext cx="8344412" cy="1760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sz="3600" spc="36">
                  <a:solidFill>
                    <a:srgbClr val="FFFFFF"/>
                  </a:solidFill>
                  <a:latin typeface="Montserrat Classic Bold"/>
                </a:rPr>
                <a:t>Learn more at </a:t>
              </a:r>
              <a:r>
                <a:rPr lang="en-US" sz="3600" u="sng" spc="36">
                  <a:solidFill>
                    <a:srgbClr val="FFFFFF"/>
                  </a:solidFill>
                  <a:latin typeface="Montserrat Classic Bold"/>
                </a:rPr>
                <a:t>www.NWBC.gov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20100" y="-323850"/>
            <a:ext cx="9867900" cy="10934700"/>
          </a:xfrm>
          <a:prstGeom prst="rect">
            <a:avLst/>
          </a:prstGeom>
          <a:solidFill>
            <a:srgbClr val="2A297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151" r="3151"/>
          <a:stretch>
            <a:fillRect/>
          </a:stretch>
        </p:blipFill>
        <p:spPr>
          <a:xfrm>
            <a:off x="1028700" y="1028700"/>
            <a:ext cx="6605725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078132" y="3004497"/>
            <a:ext cx="8551836" cy="4278007"/>
            <a:chOff x="0" y="0"/>
            <a:chExt cx="11402448" cy="5704009"/>
          </a:xfrm>
        </p:grpSpPr>
        <p:sp>
          <p:nvSpPr>
            <p:cNvPr id="5" name="TextBox 5"/>
            <p:cNvSpPr txBox="1"/>
            <p:nvPr/>
          </p:nvSpPr>
          <p:spPr>
            <a:xfrm>
              <a:off x="965200" y="0"/>
              <a:ext cx="9472048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400" spc="238">
                  <a:solidFill>
                    <a:srgbClr val="FFFFFF"/>
                  </a:solidFill>
                  <a:latin typeface="Montserrat Bold"/>
                </a:rPr>
                <a:t>FEATURED REMARKS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498600"/>
              <a:ext cx="11402448" cy="1947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 spc="96">
                  <a:solidFill>
                    <a:srgbClr val="FFFFFF"/>
                  </a:solidFill>
                  <a:latin typeface="Montserrat Bold"/>
                </a:rPr>
                <a:t>Bill Briggs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65200" y="4430411"/>
              <a:ext cx="9472048" cy="1273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168">
                  <a:solidFill>
                    <a:srgbClr val="FFFFFF"/>
                  </a:solidFill>
                  <a:latin typeface="Montserrat"/>
                </a:rPr>
                <a:t>Deputy Associate Administrator, 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 spc="168">
                  <a:solidFill>
                    <a:srgbClr val="FFFFFF"/>
                  </a:solidFill>
                  <a:latin typeface="Montserrat"/>
                </a:rPr>
                <a:t>SBA Office of Capital Access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58500" y="2133600"/>
            <a:ext cx="6400800" cy="8953500"/>
          </a:xfrm>
          <a:prstGeom prst="rect">
            <a:avLst/>
          </a:prstGeom>
          <a:solidFill>
            <a:srgbClr val="2A2976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95732"/>
            <a:ext cx="7387478" cy="8095536"/>
            <a:chOff x="0" y="0"/>
            <a:chExt cx="9849971" cy="10794047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9849971" cy="308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20"/>
                </a:lnSpc>
              </a:pPr>
              <a:r>
                <a:rPr lang="en-US" sz="7600" spc="76">
                  <a:solidFill>
                    <a:srgbClr val="59595D"/>
                  </a:solidFill>
                  <a:latin typeface="Montserrat Classic Bold Italics"/>
                </a:rPr>
                <a:t>REBECCA HAMILTON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41762"/>
              <a:ext cx="9055612" cy="137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238">
                  <a:solidFill>
                    <a:srgbClr val="EC008C"/>
                  </a:solidFill>
                  <a:latin typeface="Montserrat Bold"/>
                </a:rPr>
                <a:t>NWBC Council Member</a:t>
              </a:r>
            </a:p>
            <a:p>
              <a:pPr>
                <a:lnSpc>
                  <a:spcPts val="4079"/>
                </a:lnSpc>
              </a:pPr>
              <a:r>
                <a:rPr lang="en-US" sz="3400" spc="238">
                  <a:solidFill>
                    <a:srgbClr val="EC008C"/>
                  </a:solidFill>
                  <a:latin typeface="Montserrat Bold"/>
                </a:rPr>
                <a:t>Co-CEO, Badger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970588"/>
              <a:ext cx="9055612" cy="4823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28">
                  <a:solidFill>
                    <a:srgbClr val="050707"/>
                  </a:solidFill>
                  <a:latin typeface="Montserrat"/>
                </a:rPr>
                <a:t>Rebecca Hamilton is the owner and co-CEO at Badger, a natural and organic personal care products manufacturer known for its unique company philosophy, pioneering family-friendly benefits, and B Corp community engagement.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38584" r="377"/>
          <a:stretch>
            <a:fillRect/>
          </a:stretch>
        </p:blipFill>
        <p:spPr>
          <a:xfrm>
            <a:off x="9450356" y="1463560"/>
            <a:ext cx="6821846" cy="7450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15150" y="495300"/>
            <a:ext cx="2705100" cy="9296400"/>
            <a:chOff x="0" y="0"/>
            <a:chExt cx="3606800" cy="123952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5365" b="19830"/>
            <a:stretch>
              <a:fillRect/>
            </a:stretch>
          </p:blipFill>
          <p:spPr>
            <a:xfrm>
              <a:off x="0" y="0"/>
              <a:ext cx="3606800" cy="40470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5136" b="8183"/>
            <a:stretch>
              <a:fillRect/>
            </a:stretch>
          </p:blipFill>
          <p:spPr>
            <a:xfrm>
              <a:off x="0" y="4174067"/>
              <a:ext cx="3606800" cy="40470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t="13299" b="13299"/>
            <a:stretch>
              <a:fillRect/>
            </a:stretch>
          </p:blipFill>
          <p:spPr>
            <a:xfrm>
              <a:off x="0" y="8348133"/>
              <a:ext cx="3606800" cy="404706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-552450" y="-457200"/>
            <a:ext cx="7353300" cy="11239500"/>
          </a:xfrm>
          <a:prstGeom prst="rect">
            <a:avLst/>
          </a:prstGeom>
          <a:solidFill>
            <a:srgbClr val="2A2976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4618226"/>
            <a:ext cx="4829210" cy="807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</a:pPr>
            <a:r>
              <a:rPr lang="en-US" sz="4800" spc="48">
                <a:solidFill>
                  <a:srgbClr val="FFFFFF"/>
                </a:solidFill>
                <a:latin typeface="Montserrat Classic Italics"/>
              </a:rPr>
              <a:t>Introductions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048491" y="1305878"/>
            <a:ext cx="7210809" cy="1692406"/>
            <a:chOff x="0" y="0"/>
            <a:chExt cx="9614412" cy="2256542"/>
          </a:xfrm>
        </p:grpSpPr>
        <p:sp>
          <p:nvSpPr>
            <p:cNvPr id="9" name="TextBox 9"/>
            <p:cNvSpPr txBox="1"/>
            <p:nvPr/>
          </p:nvSpPr>
          <p:spPr>
            <a:xfrm>
              <a:off x="0" y="1677845"/>
              <a:ext cx="9614412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Quick overview of SBA's Office of Rural Affairs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9614412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>
                  <a:solidFill>
                    <a:srgbClr val="EC008C"/>
                  </a:solidFill>
                  <a:latin typeface="Raleway Bold"/>
                </a:rPr>
                <a:t>KRISTIN WILEMAN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76475"/>
              <a:ext cx="9614412" cy="50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050707"/>
                  </a:solidFill>
                  <a:latin typeface="Raleway"/>
                </a:rPr>
                <a:t>SBA, Office of Rural Affairs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48491" y="3840097"/>
            <a:ext cx="7210809" cy="2606806"/>
            <a:chOff x="0" y="0"/>
            <a:chExt cx="9614412" cy="347574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677845"/>
              <a:ext cx="9614412" cy="179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Quick overview of PPP Forgiveness </a:t>
              </a:r>
            </a:p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Q&amp;A with NWBC Council Member Rebecca Hamilton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9614412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>
                  <a:solidFill>
                    <a:srgbClr val="EC008C"/>
                  </a:solidFill>
                  <a:latin typeface="Raleway Bold"/>
                </a:rPr>
                <a:t>JEFF BASS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76475"/>
              <a:ext cx="9614412" cy="50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050707"/>
                  </a:solidFill>
                  <a:latin typeface="Raleway"/>
                </a:rPr>
                <a:t>SBA Office of Rural Affairs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48491" y="7383397"/>
            <a:ext cx="7210809" cy="1692406"/>
            <a:chOff x="0" y="0"/>
            <a:chExt cx="9614412" cy="225654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677845"/>
              <a:ext cx="9614412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26">
                  <a:solidFill>
                    <a:srgbClr val="050707"/>
                  </a:solidFill>
                  <a:latin typeface="Raleway"/>
                </a:rPr>
                <a:t>Q&amp;A with Jeff Bass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9614412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92">
                  <a:solidFill>
                    <a:srgbClr val="EC008C"/>
                  </a:solidFill>
                  <a:latin typeface="Raleway Bold"/>
                </a:rPr>
                <a:t>REBECCA HAMILTON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76475"/>
              <a:ext cx="9614412" cy="502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050707"/>
                  </a:solidFill>
                  <a:latin typeface="Raleway"/>
                </a:rPr>
                <a:t>NWBC Council Member &amp; co-CEO of Badger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29882" y="0"/>
            <a:ext cx="20840700" cy="5454095"/>
          </a:xfrm>
          <a:prstGeom prst="rect">
            <a:avLst/>
          </a:prstGeom>
          <a:solidFill>
            <a:srgbClr val="2A2976">
              <a:alpha val="9764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704395" y="1467203"/>
            <a:ext cx="13972146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 spc="76">
                <a:solidFill>
                  <a:srgbClr val="FFFFFF"/>
                </a:solidFill>
                <a:latin typeface="Montserrat Classic Bold Italics"/>
              </a:rPr>
              <a:t>About SBA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22048" y="3932113"/>
            <a:ext cx="1113684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92">
                <a:solidFill>
                  <a:srgbClr val="EC008C"/>
                </a:solidFill>
                <a:latin typeface="Montserrat Classic"/>
              </a:rPr>
              <a:t>KRISTIN WILEMAN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21873" y="2619728"/>
            <a:ext cx="508828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 spc="36">
                <a:solidFill>
                  <a:srgbClr val="FFFFFF"/>
                </a:solidFill>
                <a:latin typeface="Montserrat Classic Bold Italics"/>
              </a:rPr>
              <a:t>Office of Rural Affairs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762858"/>
            <a:ext cx="7737316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59595D"/>
                </a:solidFill>
                <a:latin typeface="Montserrat Bold"/>
              </a:rPr>
              <a:t>Our commitment to rural businesses: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59595D"/>
              </a:solidFill>
              <a:latin typeface="Montserrat Bold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D"/>
                </a:solidFill>
                <a:latin typeface="Montserrat"/>
              </a:rPr>
              <a:t>Ensure you have access to financial assistance through the SBA’s   lending programs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D"/>
                </a:solidFill>
                <a:latin typeface="Montserrat"/>
              </a:rPr>
              <a:t>Equip you with information on assistance available through the SBA   and other government agencies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D"/>
                </a:solidFill>
                <a:latin typeface="Montserrat"/>
              </a:rPr>
              <a:t>Enable you to expand your network through our ongoing interactions with nongovernment organization that provide opportunities for rural entrepreneurs and small businesses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76904" y="5762858"/>
            <a:ext cx="7382396" cy="258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59595D"/>
                </a:solidFill>
                <a:latin typeface="Montserrat Bold"/>
              </a:rPr>
              <a:t>How do we serve rural communities? 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59595D"/>
              </a:solidFill>
              <a:latin typeface="Montserrat Bold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D"/>
                </a:solidFill>
                <a:latin typeface="Montserrat"/>
              </a:rPr>
              <a:t>COVID response to assist small business 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D"/>
                </a:solidFill>
                <a:latin typeface="Montserrat"/>
              </a:rPr>
              <a:t>Increase access to lending programs 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D"/>
                </a:solidFill>
                <a:latin typeface="Montserrat"/>
              </a:rPr>
              <a:t>Expand export assistance and rural partnerships with USDA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D"/>
                </a:solidFill>
                <a:latin typeface="Montserrat"/>
              </a:rPr>
              <a:t>Amplify rural Opportunity Zones and HUBZones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19100" y="-567748"/>
            <a:ext cx="19126200" cy="5372100"/>
          </a:xfrm>
          <a:prstGeom prst="rect">
            <a:avLst/>
          </a:prstGeom>
          <a:solidFill>
            <a:srgbClr val="2A297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39797"/>
          <a:stretch>
            <a:fillRect/>
          </a:stretch>
        </p:blipFill>
        <p:spPr>
          <a:xfrm>
            <a:off x="1028700" y="1028700"/>
            <a:ext cx="7429302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871822" y="1863812"/>
            <a:ext cx="7387478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7600" spc="76">
                <a:solidFill>
                  <a:srgbClr val="FFFFFE"/>
                </a:solidFill>
                <a:latin typeface="Montserrat Classic Bold Italics"/>
              </a:rPr>
              <a:t>JEFF BASS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71822" y="3677134"/>
            <a:ext cx="67917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238">
                <a:solidFill>
                  <a:srgbClr val="EC008C"/>
                </a:solidFill>
                <a:latin typeface="Montserrat Bold"/>
              </a:rPr>
              <a:t>SBA, Office of Rural Affairs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71822" y="5141686"/>
            <a:ext cx="6791709" cy="405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20">
                <a:solidFill>
                  <a:srgbClr val="050707"/>
                </a:solidFill>
                <a:latin typeface="Montserrat"/>
              </a:rPr>
              <a:t>Jeff Bass recently joined the SBA Office of Rural Affairs.</a:t>
            </a:r>
          </a:p>
          <a:p>
            <a:pPr>
              <a:lnSpc>
                <a:spcPts val="3000"/>
              </a:lnSpc>
            </a:pPr>
            <a:endParaRPr lang="en-US" sz="2000" spc="20">
              <a:solidFill>
                <a:srgbClr val="050707"/>
              </a:solidFill>
              <a:latin typeface="Montserrat"/>
            </a:endParaRPr>
          </a:p>
          <a:p>
            <a:pPr>
              <a:lnSpc>
                <a:spcPts val="3000"/>
              </a:lnSpc>
            </a:pPr>
            <a:r>
              <a:rPr lang="en-US" sz="2000" spc="20">
                <a:solidFill>
                  <a:srgbClr val="050707"/>
                </a:solidFill>
                <a:latin typeface="Montserrat"/>
              </a:rPr>
              <a:t>For most of his career, he has been in commercial banking, working for community banks and a regional bank.  Jeff’s background includes commercial real estate and business lending, including several iterations of SBA lending. Jeff helped establish SBA departments and also formed and grew a national specialty real estate group.</a:t>
            </a:r>
          </a:p>
          <a:p>
            <a:pPr>
              <a:lnSpc>
                <a:spcPts val="2100"/>
              </a:lnSpc>
            </a:pPr>
            <a:endParaRPr lang="en-US" sz="2000" spc="20">
              <a:solidFill>
                <a:srgbClr val="050707"/>
              </a:solidFill>
              <a:latin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03030" y="9662085"/>
            <a:ext cx="6856270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spc="109">
                <a:solidFill>
                  <a:srgbClr val="050707"/>
                </a:solidFill>
                <a:latin typeface="Montserrat Classic"/>
              </a:rPr>
              <a:t>#WebinarWednesday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4CBBB23306B4DA61D83E3E4B47D55" ma:contentTypeVersion="11" ma:contentTypeDescription="Create a new document." ma:contentTypeScope="" ma:versionID="f06c3e85715e8bc023d8cdbe2120f471">
  <xsd:schema xmlns:xsd="http://www.w3.org/2001/XMLSchema" xmlns:xs="http://www.w3.org/2001/XMLSchema" xmlns:p="http://schemas.microsoft.com/office/2006/metadata/properties" xmlns:ns3="cd3e8e0b-55e4-47fd-9286-283e82aabbd8" xmlns:ns4="bd270edf-bc65-42b9-ac50-d94643bb33a7" targetNamespace="http://schemas.microsoft.com/office/2006/metadata/properties" ma:root="true" ma:fieldsID="69e33c825ec366465e459f04b8b4ca9c" ns3:_="" ns4:_="">
    <xsd:import namespace="cd3e8e0b-55e4-47fd-9286-283e82aabbd8"/>
    <xsd:import namespace="bd270edf-bc65-42b9-ac50-d94643bb33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e8e0b-55e4-47fd-9286-283e82aab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70edf-bc65-42b9-ac50-d94643bb3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5DF37-91BB-4E80-AD87-68A72591A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e8e0b-55e4-47fd-9286-283e82aabbd8"/>
    <ds:schemaRef ds:uri="bd270edf-bc65-42b9-ac50-d94643bb3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96CE6E-EA78-4A91-A9D5-63B2BBAFA2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61FD3-39A9-43A5-8E50-61282DD36E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789</Words>
  <Application>Microsoft Office PowerPoint</Application>
  <PresentationFormat>Custom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Montserrat Classic</vt:lpstr>
      <vt:lpstr>Arimo</vt:lpstr>
      <vt:lpstr>Arial</vt:lpstr>
      <vt:lpstr>Raleway</vt:lpstr>
      <vt:lpstr>Montserrat Classic Bold</vt:lpstr>
      <vt:lpstr>Montserrat Classic Bold Italics</vt:lpstr>
      <vt:lpstr>Raleway Bold</vt:lpstr>
      <vt:lpstr>Amiro</vt:lpstr>
      <vt:lpstr>Calibri</vt:lpstr>
      <vt:lpstr>Montserrat Classic Italics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NWBC Webinar - PPP Loan Forgiveness</dc:title>
  <dc:creator>Wroge, Temren R.</dc:creator>
  <cp:lastModifiedBy>Wroge, Temren R.</cp:lastModifiedBy>
  <cp:revision>2</cp:revision>
  <dcterms:created xsi:type="dcterms:W3CDTF">2006-08-16T00:00:00Z</dcterms:created>
  <dcterms:modified xsi:type="dcterms:W3CDTF">2020-08-26T14:59:56Z</dcterms:modified>
  <dc:identifier>DAEFP0vy3yg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0x01010062B4CBBB23306B4DA61D83E3E4B47D55</vt:lpwstr>
  </property>
</Properties>
</file>